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FF33"/>
    <a:srgbClr val="00CC00"/>
    <a:srgbClr val="003300"/>
    <a:srgbClr val="FF5050"/>
    <a:srgbClr val="FF7C80"/>
    <a:srgbClr val="FF6165"/>
    <a:srgbClr val="D09E00"/>
    <a:srgbClr val="00BCB8"/>
    <a:srgbClr val="AB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1734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688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8847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265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439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0132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26670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206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6764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6126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061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48743-F322-41B6-9975-352675ACA4EC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496D6-20E4-4567-A2B7-AD3242CE6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439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0" y="8267700"/>
            <a:ext cx="6858000" cy="16383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0" y="1809750"/>
            <a:ext cx="6858000" cy="6457950"/>
          </a:xfrm>
          <a:prstGeom prst="rect">
            <a:avLst/>
          </a:prstGeom>
          <a:gradFill>
            <a:gsLst>
              <a:gs pos="51000">
                <a:srgbClr val="FF5050"/>
              </a:gs>
              <a:gs pos="89000">
                <a:srgbClr val="FF7C8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สามเหลี่ยมมุมฉาก 14"/>
          <p:cNvSpPr/>
          <p:nvPr/>
        </p:nvSpPr>
        <p:spPr>
          <a:xfrm flipH="1" flipV="1">
            <a:off x="3415905" y="2609849"/>
            <a:ext cx="3442093" cy="5657849"/>
          </a:xfrm>
          <a:prstGeom prst="rtTriangle">
            <a:avLst/>
          </a:prstGeom>
          <a:blipFill>
            <a:blip r:embed="rId2">
              <a:grayscl/>
            </a:blip>
            <a:srcRect/>
            <a:stretch>
              <a:fillRect l="-48402" t="-4499" r="-6814" b="-227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รูปแบบอิสระ 4"/>
          <p:cNvSpPr/>
          <p:nvPr/>
        </p:nvSpPr>
        <p:spPr>
          <a:xfrm>
            <a:off x="-19050" y="-19050"/>
            <a:ext cx="5200650" cy="9925050"/>
          </a:xfrm>
          <a:custGeom>
            <a:avLst/>
            <a:gdLst>
              <a:gd name="connsiteX0" fmla="*/ 1066800 w 5200650"/>
              <a:gd name="connsiteY0" fmla="*/ 0 h 9925050"/>
              <a:gd name="connsiteX1" fmla="*/ 5200650 w 5200650"/>
              <a:gd name="connsiteY1" fmla="*/ 6877050 h 9925050"/>
              <a:gd name="connsiteX2" fmla="*/ 2362200 w 5200650"/>
              <a:gd name="connsiteY2" fmla="*/ 9925050 h 9925050"/>
              <a:gd name="connsiteX3" fmla="*/ 0 w 5200650"/>
              <a:gd name="connsiteY3" fmla="*/ 9925050 h 9925050"/>
              <a:gd name="connsiteX4" fmla="*/ 0 w 5200650"/>
              <a:gd name="connsiteY4" fmla="*/ 0 h 9925050"/>
              <a:gd name="connsiteX5" fmla="*/ 1066800 w 5200650"/>
              <a:gd name="connsiteY5" fmla="*/ 0 h 992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0650" h="9925050">
                <a:moveTo>
                  <a:pt x="1066800" y="0"/>
                </a:moveTo>
                <a:lnTo>
                  <a:pt x="5200650" y="6877050"/>
                </a:lnTo>
                <a:lnTo>
                  <a:pt x="2362200" y="9925050"/>
                </a:lnTo>
                <a:lnTo>
                  <a:pt x="0" y="9925050"/>
                </a:lnTo>
                <a:lnTo>
                  <a:pt x="0" y="0"/>
                </a:lnTo>
                <a:lnTo>
                  <a:pt x="1066800" y="0"/>
                </a:lnTo>
                <a:close/>
              </a:path>
            </a:pathLst>
          </a:custGeom>
          <a:gradFill>
            <a:gsLst>
              <a:gs pos="100000">
                <a:srgbClr val="FF5050"/>
              </a:gs>
              <a:gs pos="43000">
                <a:srgbClr val="C14444"/>
              </a:gs>
              <a:gs pos="0">
                <a:schemeClr val="tx1">
                  <a:lumMod val="85000"/>
                  <a:lumOff val="1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 </a:t>
            </a:r>
            <a:endParaRPr lang="en-US" dirty="0"/>
          </a:p>
        </p:txBody>
      </p:sp>
      <p:sp>
        <p:nvSpPr>
          <p:cNvPr id="4" name="รูปห้าเหลี่ยม 3"/>
          <p:cNvSpPr/>
          <p:nvPr/>
        </p:nvSpPr>
        <p:spPr>
          <a:xfrm flipH="1">
            <a:off x="571500" y="3097839"/>
            <a:ext cx="6286500" cy="2693362"/>
          </a:xfrm>
          <a:prstGeom prst="homePlate">
            <a:avLst>
              <a:gd name="adj" fmla="val 309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764514" y="316345"/>
            <a:ext cx="5093486" cy="1337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400" b="1" u="sng" dirty="0" smtClean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endParaRPr lang="en-US" sz="5400" b="1" u="sng" dirty="0" smtClean="0">
              <a:solidFill>
                <a:srgbClr val="C00000"/>
              </a:solidFill>
              <a:latin typeface="ThaiSans Neue SemBd" pitchFamily="50" charset="-34"/>
              <a:cs typeface="ThaiSans Neue SemBd" pitchFamily="50" charset="-34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3611596" y="3473238"/>
            <a:ext cx="3151921" cy="461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0" b="1" dirty="0" smtClean="0">
              <a:solidFill>
                <a:srgbClr val="FF6165"/>
              </a:solidFill>
              <a:latin typeface="ThaiSans Neue SemBd" pitchFamily="50" charset="-34"/>
              <a:cs typeface="ThaiSans Neue SemBd" pitchFamily="50" charset="-34"/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2292345" y="4482620"/>
            <a:ext cx="4351140" cy="1068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นาย</a:t>
            </a:r>
            <a:r>
              <a:rPr lang="th-TH" sz="24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...................ตำแหน่ง .......................</a:t>
            </a:r>
            <a:endParaRPr lang="th-TH" sz="2400" b="1" dirty="0" smtClean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24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โรงเรียน................................ </a:t>
            </a:r>
            <a:endParaRPr lang="en-US" sz="2400" b="1" dirty="0" smtClean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2" name="รูปภาพ 21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524422"/>
            <a:ext cx="377110" cy="377110"/>
          </a:xfrm>
          <a:prstGeom prst="rect">
            <a:avLst/>
          </a:prstGeom>
        </p:spPr>
      </p:pic>
      <p:sp>
        <p:nvSpPr>
          <p:cNvPr id="25" name="สี่เหลี่ยมผืนผ้า 24"/>
          <p:cNvSpPr/>
          <p:nvPr/>
        </p:nvSpPr>
        <p:spPr>
          <a:xfrm>
            <a:off x="1162017" y="6311313"/>
            <a:ext cx="5125894" cy="100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400" b="1" dirty="0" smtClean="0">
                <a:solidFill>
                  <a:schemeClr val="bg2"/>
                </a:solidFill>
                <a:latin typeface="TH SarabunPSK" pitchFamily="34" charset="-34"/>
                <a:cs typeface="TH SarabunPSK" pitchFamily="34" charset="-34"/>
              </a:rPr>
              <a:t>ส่วนที่</a:t>
            </a:r>
            <a:r>
              <a:rPr lang="en-US" sz="2400" b="1" dirty="0" smtClean="0">
                <a:solidFill>
                  <a:schemeClr val="bg2"/>
                </a:solidFill>
                <a:latin typeface="TH SarabunPSK" pitchFamily="34" charset="-34"/>
                <a:cs typeface="TH SarabunPSK" pitchFamily="34" charset="-34"/>
              </a:rPr>
              <a:t> 1 </a:t>
            </a:r>
            <a:r>
              <a:rPr lang="th-TH" sz="2400" b="1" dirty="0" smtClean="0">
                <a:solidFill>
                  <a:schemeClr val="bg2"/>
                </a:solidFill>
                <a:latin typeface="TH SarabunPSK" pitchFamily="34" charset="-34"/>
                <a:cs typeface="TH SarabunPSK" pitchFamily="34" charset="-34"/>
              </a:rPr>
              <a:t>ข้อตกลงในการพัฒนางานตามมาตรฐานตำแหน่ง </a:t>
            </a:r>
            <a:endParaRPr lang="en-US" sz="2400" b="1" dirty="0">
              <a:solidFill>
                <a:schemeClr val="bg2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6" name="สี่เหลี่ยมผืนผ้า 25"/>
          <p:cNvSpPr/>
          <p:nvPr/>
        </p:nvSpPr>
        <p:spPr>
          <a:xfrm>
            <a:off x="1162016" y="6941605"/>
            <a:ext cx="5475851" cy="100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ส่วนที่ 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</a:rPr>
              <a:t>2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ข้อตกลงในการพัฒนางานที่เสนอเป็นประเด็นท้าทาย</a:t>
            </a:r>
            <a:endParaRPr lang="th-TH" b="1" dirty="0" smtClean="0">
              <a:solidFill>
                <a:schemeClr val="bg1">
                  <a:lumMod val="9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7" name="Picture 2" descr="à¸à¸¥à¸à¸²à¸£à¸à¹à¸à¸«à¸²à¸£à¸¹à¸à¸ à¸²à¸à¸ªà¸³à¸«à¸£à¸±à¸ à¸ªà¸à¸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800" b="99127" l="1091" r="99220">
                        <a14:foregroundMark x1="20426" y1="54582" x2="31549" y2="36800"/>
                        <a14:foregroundMark x1="21933" y1="70945" x2="38254" y2="83418"/>
                        <a14:foregroundMark x1="66892" y1="83600" x2="84719" y2="66036"/>
                        <a14:foregroundMark x1="80353" y1="51309" x2="65748" y2="388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13" y="266224"/>
            <a:ext cx="1192590" cy="17045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สี่เหลี่ยมผืนผ้า 30"/>
          <p:cNvSpPr/>
          <p:nvPr/>
        </p:nvSpPr>
        <p:spPr>
          <a:xfrm>
            <a:off x="1764514" y="717405"/>
            <a:ext cx="5093486" cy="1337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Performance    Agreement</a:t>
            </a:r>
            <a:endParaRPr lang="en-US" sz="2800" b="1" dirty="0" smtClean="0">
              <a:solidFill>
                <a:schemeClr val="tx1"/>
              </a:solidFill>
              <a:latin typeface="ThaiSans Neue SemBd" pitchFamily="50" charset="-34"/>
              <a:cs typeface="ThaiSans Neue SemBd" pitchFamily="50" charset="-34"/>
            </a:endParaRPr>
          </a:p>
        </p:txBody>
      </p:sp>
      <p:sp>
        <p:nvSpPr>
          <p:cNvPr id="35" name="สี่เหลี่ยมผืนผ้า 34"/>
          <p:cNvSpPr/>
          <p:nvPr/>
        </p:nvSpPr>
        <p:spPr>
          <a:xfrm>
            <a:off x="1123917" y="8205216"/>
            <a:ext cx="4508787" cy="837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สำนักงานบริหารงานการศึกษาพิเศษ</a:t>
            </a:r>
          </a:p>
          <a:p>
            <a:pPr algn="ctr"/>
            <a:r>
              <a:rPr lang="th-TH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สำนักงานคณะกรรมการการศึกษาขั้นพื้นฐาน</a:t>
            </a:r>
            <a:endParaRPr lang="en-US" sz="2800" b="1" dirty="0" smtClean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6" name="สี่เหลี่ยมผืนผ้า 35"/>
          <p:cNvSpPr/>
          <p:nvPr/>
        </p:nvSpPr>
        <p:spPr>
          <a:xfrm>
            <a:off x="1123917" y="9122966"/>
            <a:ext cx="4667283" cy="461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กระทรวงศึกษาธิการ</a:t>
            </a:r>
            <a:endParaRPr lang="en-US" sz="8000" b="1" dirty="0" smtClean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7" name="สี่เหลี่ยมผืนผ้า 36"/>
          <p:cNvSpPr/>
          <p:nvPr/>
        </p:nvSpPr>
        <p:spPr>
          <a:xfrm>
            <a:off x="2971800" y="3390900"/>
            <a:ext cx="3339738" cy="9796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7C80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4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ปีงบประมาณ</a:t>
            </a:r>
            <a:r>
              <a:rPr lang="en-US" sz="40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 2565</a:t>
            </a:r>
            <a:endParaRPr lang="th-TH" sz="4000" b="1" dirty="0" smtClean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019300" y="457200"/>
            <a:ext cx="45352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H SarabunPSK" pitchFamily="34" charset="-34"/>
                <a:ea typeface="Sarabun"/>
                <a:cs typeface="TH SarabunPSK" pitchFamily="34" charset="-34"/>
              </a:rPr>
              <a:t>ข้อตกลงในการพัฒนางาน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H SarabunPSK" pitchFamily="34" charset="-34"/>
                <a:ea typeface="Sarabun"/>
                <a:cs typeface="TH SarabunPSK" pitchFamily="34" charset="-34"/>
              </a:rPr>
              <a:t>(PA)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8" name="รูปภาพ 27" descr="184205840_4014023045340551_4845364484958406670_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0144" y="3352799"/>
            <a:ext cx="2119637" cy="213648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รูปภาพ 28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8" y="7127926"/>
            <a:ext cx="377110" cy="3771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3524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645</TotalTime>
  <Words>55</Words>
  <Application>Microsoft Office PowerPoint</Application>
  <PresentationFormat>กระดาษ A4 (210x297 มม.)</PresentationFormat>
  <Paragraphs>12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ธีมของ Office</vt:lpstr>
      <vt:lpstr>ภาพนิ่ง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Windows User</dc:creator>
  <cp:lastModifiedBy>pc</cp:lastModifiedBy>
  <cp:revision>123</cp:revision>
  <dcterms:created xsi:type="dcterms:W3CDTF">2018-12-11T13:48:30Z</dcterms:created>
  <dcterms:modified xsi:type="dcterms:W3CDTF">2021-09-16T10:39:47Z</dcterms:modified>
</cp:coreProperties>
</file>